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67" r:id="rId5"/>
    <p:sldId id="265" r:id="rId6"/>
    <p:sldId id="262" r:id="rId7"/>
    <p:sldId id="270" r:id="rId8"/>
    <p:sldId id="268" r:id="rId9"/>
    <p:sldId id="269" r:id="rId10"/>
    <p:sldId id="272" r:id="rId11"/>
    <p:sldId id="276" r:id="rId12"/>
    <p:sldId id="277" r:id="rId13"/>
    <p:sldId id="264" r:id="rId14"/>
    <p:sldId id="273" r:id="rId1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(DOSB) acceptance of chess</a:t>
            </a:r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/>
              <a:t> (a) a sport has to</a:t>
            </a:r>
            <a:endParaRPr lang="en-US" altLang="zh-CN" dirty="0"/>
          </a:p>
          <a:p>
            <a:r>
              <a:rPr lang="en-US" altLang="zh-CN" dirty="0"/>
              <a:t>include some form of physical activity; (b) it should convey ethical values, such as fair play, equal opportunities, as well as a</a:t>
            </a:r>
            <a:endParaRPr lang="en-US" altLang="zh-CN" dirty="0"/>
          </a:p>
          <a:p>
            <a:r>
              <a:rPr lang="en-US" altLang="zh-CN" dirty="0"/>
              <a:t>person’s inviolability; and (c) clear </a:t>
            </a:r>
            <a:r>
              <a:rPr lang="en-US" altLang="zh-CN" dirty="0" err="1"/>
              <a:t>organisational</a:t>
            </a:r>
            <a:r>
              <a:rPr lang="en-US" altLang="zh-CN" dirty="0"/>
              <a:t> structures need to be existent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B93FB-3F94-4562-8139-233FC2A8E1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B93FB-3F94-4562-8139-233FC2A8E1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B93FB-3F94-4562-8139-233FC2A8E1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(DOSB) acceptance of chess</a:t>
            </a:r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/>
              <a:t> (a) a sport has to</a:t>
            </a:r>
            <a:endParaRPr lang="en-US" altLang="zh-CN" dirty="0"/>
          </a:p>
          <a:p>
            <a:r>
              <a:rPr lang="en-US" altLang="zh-CN" dirty="0"/>
              <a:t>include some form of physical activity; (b) it should convey ethical values, such as fair play, equal opportunities, as well as a</a:t>
            </a:r>
            <a:endParaRPr lang="en-US" altLang="zh-CN" dirty="0"/>
          </a:p>
          <a:p>
            <a:r>
              <a:rPr lang="en-US" altLang="zh-CN" dirty="0"/>
              <a:t>person’s inviolability; and (c) clear </a:t>
            </a:r>
            <a:r>
              <a:rPr lang="en-US" altLang="zh-CN" dirty="0" err="1"/>
              <a:t>organisational</a:t>
            </a:r>
            <a:r>
              <a:rPr lang="en-US" altLang="zh-CN" dirty="0"/>
              <a:t> structures need to be existent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B93FB-3F94-4562-8139-233FC2A8E1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(DOSB) acceptance of chess</a:t>
            </a:r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/>
              <a:t> (a) a sport has to</a:t>
            </a:r>
            <a:endParaRPr lang="en-US" altLang="zh-CN" dirty="0"/>
          </a:p>
          <a:p>
            <a:r>
              <a:rPr lang="en-US" altLang="zh-CN" dirty="0"/>
              <a:t>include some form of physical activity; (b) it should convey ethical values, such as fair play, equal opportunities, as well as a</a:t>
            </a:r>
            <a:endParaRPr lang="en-US" altLang="zh-CN" dirty="0"/>
          </a:p>
          <a:p>
            <a:r>
              <a:rPr lang="en-US" altLang="zh-CN" dirty="0"/>
              <a:t>person’s inviolability; and (c) clear </a:t>
            </a:r>
            <a:r>
              <a:rPr lang="en-US" altLang="zh-CN" dirty="0" err="1"/>
              <a:t>organisational</a:t>
            </a:r>
            <a:r>
              <a:rPr lang="en-US" altLang="zh-CN" dirty="0"/>
              <a:t> structures need to be existent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B93FB-3F94-4562-8139-233FC2A8E1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(DOSB) acceptance of chess</a:t>
            </a:r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/>
              <a:t> (a) a sport has to</a:t>
            </a:r>
            <a:endParaRPr lang="en-US" altLang="zh-CN" dirty="0"/>
          </a:p>
          <a:p>
            <a:r>
              <a:rPr lang="en-US" altLang="zh-CN" dirty="0"/>
              <a:t>include some form of physical activity; (b) it should convey ethical values, such as fair play, equal opportunities, as well as a</a:t>
            </a:r>
            <a:endParaRPr lang="en-US" altLang="zh-CN" dirty="0"/>
          </a:p>
          <a:p>
            <a:r>
              <a:rPr lang="en-US" altLang="zh-CN" dirty="0"/>
              <a:t>person’s inviolability; and (c) clear </a:t>
            </a:r>
            <a:r>
              <a:rPr lang="en-US" altLang="zh-CN" dirty="0" err="1"/>
              <a:t>organisational</a:t>
            </a:r>
            <a:r>
              <a:rPr lang="en-US" altLang="zh-CN" dirty="0"/>
              <a:t> structures need to be existent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B93FB-3F94-4562-8139-233FC2A8E1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B93FB-3F94-4562-8139-233FC2A8E1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B93FB-3F94-4562-8139-233FC2A8E1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B93FB-3F94-4562-8139-233FC2A8E1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B93FB-3F94-4562-8139-233FC2A8E1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B93FB-3F94-4562-8139-233FC2A8E1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B93FB-3F94-4562-8139-233FC2A8E1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B2D2B-5EBC-834B-BDD3-CDBE1F79F1C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6C700-4BF1-284F-8304-E44E5B3690F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B2D2B-5EBC-834B-BDD3-CDBE1F79F1C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6C700-4BF1-284F-8304-E44E5B3690F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B2D2B-5EBC-834B-BDD3-CDBE1F79F1C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6C700-4BF1-284F-8304-E44E5B3690F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B2D2B-5EBC-834B-BDD3-CDBE1F79F1C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6C700-4BF1-284F-8304-E44E5B3690F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B2D2B-5EBC-834B-BDD3-CDBE1F79F1C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6C700-4BF1-284F-8304-E44E5B3690F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B2D2B-5EBC-834B-BDD3-CDBE1F79F1C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6C700-4BF1-284F-8304-E44E5B3690F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B2D2B-5EBC-834B-BDD3-CDBE1F79F1C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6C700-4BF1-284F-8304-E44E5B3690F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B2D2B-5EBC-834B-BDD3-CDBE1F79F1C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6C700-4BF1-284F-8304-E44E5B3690F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B2D2B-5EBC-834B-BDD3-CDBE1F79F1C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6C700-4BF1-284F-8304-E44E5B3690F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B2D2B-5EBC-834B-BDD3-CDBE1F79F1C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6C700-4BF1-284F-8304-E44E5B3690F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B2D2B-5EBC-834B-BDD3-CDBE1F79F1C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6C700-4BF1-284F-8304-E44E5B3690F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B2D2B-5EBC-834B-BDD3-CDBE1F79F1C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6C700-4BF1-284F-8304-E44E5B3690F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hyperlink" Target="https://github.com/uu60/project-master/tree/dev" TargetMode="External"/><Relationship Id="rId2" Type="http://schemas.openxmlformats.org/officeDocument/2006/relationships/image" Target="../media/image14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.jpe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303810" y="2237458"/>
            <a:ext cx="782193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Investment Analytics System </a:t>
            </a:r>
            <a:endParaRPr lang="en-US" altLang="zh-CN" sz="4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Using Machine Learning</a:t>
            </a:r>
            <a:endParaRPr lang="zh-CN" altLang="en-US" sz="4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线连接符 4"/>
          <p:cNvCxnSpPr/>
          <p:nvPr/>
        </p:nvCxnSpPr>
        <p:spPr>
          <a:xfrm flipV="1">
            <a:off x="0" y="1031082"/>
            <a:ext cx="12192000" cy="7245"/>
          </a:xfrm>
          <a:prstGeom prst="line">
            <a:avLst/>
          </a:prstGeom>
          <a:ln w="41275">
            <a:solidFill>
              <a:srgbClr val="C4A05F"/>
            </a:solidFill>
          </a:ln>
          <a:effectLst>
            <a:outerShdw blurRad="50800" dist="38100" dir="5400000" algn="t" rotWithShape="0">
              <a:srgbClr val="C4A05F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卡通人物&#10;&#10;中度可信度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000" y="288000"/>
            <a:ext cx="893885" cy="100799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558088" y="3723131"/>
            <a:ext cx="5059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>
                <a:latin typeface="Times New Roman" panose="02020603050405020304" pitchFamily="18" charset="0"/>
                <a:cs typeface="Times New Roman" panose="02020603050405020304" pitchFamily="18" charset="0"/>
              </a:rPr>
              <a:t>First Progress Report (6.7)</a:t>
            </a:r>
            <a:endParaRPr lang="zh-CN" alt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03837" y="4691425"/>
            <a:ext cx="19183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Group members: </a:t>
            </a:r>
            <a:endParaRPr lang="zh-CN" altLang="en-US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 userDrawn="1"/>
        </p:nvSpPr>
        <p:spPr>
          <a:xfrm>
            <a:off x="4443642" y="4691425"/>
            <a:ext cx="3304777" cy="368300"/>
          </a:xfrm>
          <a:prstGeom prst="rect">
            <a:avLst/>
          </a:prstGeom>
        </p:spPr>
        <p:txBody>
          <a:bodyPr wrap="none" rtlCol="0">
            <a:noAutofit/>
          </a:bodyPr>
          <a:p>
            <a:pPr algn="l"/>
            <a:r>
              <a:rPr lang="en-US" altLang="zh-CN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Du</a:t>
            </a:r>
            <a:r>
              <a:rPr lang="zh-CN" altLang="en-US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Jianzhang, Wu Zhouyin, Yang Anjinyu, Xie Tianyou</a:t>
            </a:r>
            <a:endParaRPr lang="zh-CN" altLang="en-US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4"/>
          <p:cNvCxnSpPr/>
          <p:nvPr/>
        </p:nvCxnSpPr>
        <p:spPr>
          <a:xfrm flipV="1">
            <a:off x="0" y="1031120"/>
            <a:ext cx="12192000" cy="7245"/>
          </a:xfrm>
          <a:prstGeom prst="line">
            <a:avLst/>
          </a:prstGeom>
          <a:ln w="41275">
            <a:solidFill>
              <a:srgbClr val="C4A05F"/>
            </a:solidFill>
          </a:ln>
          <a:effectLst>
            <a:outerShdw blurRad="50800" dist="38100" dir="5400000" algn="t" rotWithShape="0">
              <a:srgbClr val="C4A05F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卡通人物&#10;&#10;中度可信度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000" y="288000"/>
            <a:ext cx="893885" cy="100799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358278" y="201175"/>
            <a:ext cx="241681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80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  <a:endParaRPr lang="zh-CN" altLang="en-US" sz="4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81874" y="2660326"/>
            <a:ext cx="184277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zh-CN" altLang="en-US" sz="4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 descr="upload_post_object_v2_8590587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326" y="1435204"/>
            <a:ext cx="8230740" cy="418690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4"/>
          <p:cNvCxnSpPr/>
          <p:nvPr/>
        </p:nvCxnSpPr>
        <p:spPr>
          <a:xfrm flipV="1">
            <a:off x="0" y="1031082"/>
            <a:ext cx="12192000" cy="7245"/>
          </a:xfrm>
          <a:prstGeom prst="line">
            <a:avLst/>
          </a:prstGeom>
          <a:ln w="41275">
            <a:solidFill>
              <a:srgbClr val="C4A05F"/>
            </a:solidFill>
          </a:ln>
          <a:effectLst>
            <a:outerShdw blurRad="50800" dist="38100" dir="5400000" algn="t" rotWithShape="0">
              <a:srgbClr val="C4A05F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卡通人物&#10;&#10;中度可信度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000" y="288000"/>
            <a:ext cx="893885" cy="100799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358278" y="201175"/>
            <a:ext cx="187642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800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lang="zh-CN" altLang="en-US" sz="4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 descr="upload_post_object_v2_5092604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78" y="1031081"/>
            <a:ext cx="10239044" cy="59213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409328" y="367348"/>
            <a:ext cx="8586311" cy="1568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https://github.com/uu60/projectmaster/tree/dev</a:t>
            </a:r>
            <a:endParaRPr lang="zh-CN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589780" y="2893219"/>
            <a:ext cx="301244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zh-CN" altLang="en-US" sz="4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线连接符 4"/>
          <p:cNvCxnSpPr/>
          <p:nvPr/>
        </p:nvCxnSpPr>
        <p:spPr>
          <a:xfrm flipV="1">
            <a:off x="0" y="1031082"/>
            <a:ext cx="12192000" cy="7245"/>
          </a:xfrm>
          <a:prstGeom prst="line">
            <a:avLst/>
          </a:prstGeom>
          <a:ln w="41275">
            <a:solidFill>
              <a:srgbClr val="C4A05F"/>
            </a:solidFill>
          </a:ln>
          <a:effectLst>
            <a:outerShdw blurRad="50800" dist="38100" dir="5400000" algn="t" rotWithShape="0">
              <a:srgbClr val="C4A05F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卡通人物&#10;&#10;中度可信度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000" y="288000"/>
            <a:ext cx="893885" cy="100799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303837" y="4691425"/>
            <a:ext cx="19183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Group members: </a:t>
            </a:r>
            <a:endParaRPr lang="zh-CN" altLang="en-US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4443642" y="4691425"/>
            <a:ext cx="3304777" cy="368300"/>
          </a:xfrm>
          <a:prstGeom prst="rect">
            <a:avLst/>
          </a:prstGeom>
        </p:spPr>
        <p:txBody>
          <a:bodyPr wrap="none" rtlCol="0">
            <a:noAutofit/>
          </a:bodyPr>
          <a:p>
            <a:pPr algn="l"/>
            <a:r>
              <a:rPr lang="en-US" altLang="zh-CN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Du</a:t>
            </a:r>
            <a:r>
              <a:rPr lang="zh-CN" altLang="en-US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Jianzhang, Wu Zhouyin, Yang Anjinyu, Xie Tianyou</a:t>
            </a:r>
            <a:endParaRPr lang="zh-CN" altLang="en-US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4"/>
          <p:cNvCxnSpPr/>
          <p:nvPr/>
        </p:nvCxnSpPr>
        <p:spPr>
          <a:xfrm flipV="1">
            <a:off x="0" y="1031082"/>
            <a:ext cx="12192000" cy="7245"/>
          </a:xfrm>
          <a:prstGeom prst="line">
            <a:avLst/>
          </a:prstGeom>
          <a:ln w="41275">
            <a:solidFill>
              <a:srgbClr val="C4A05F"/>
            </a:solidFill>
          </a:ln>
          <a:effectLst>
            <a:outerShdw blurRad="50800" dist="38100" dir="5400000" algn="t" rotWithShape="0">
              <a:srgbClr val="C4A05F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卡通人物&#10;&#10;中度可信度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000" y="288000"/>
            <a:ext cx="893885" cy="100799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358278" y="201175"/>
            <a:ext cx="258635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80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lang="zh-CN" altLang="en-US" sz="4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 descr="upload_post_object_v2_0262107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544" y="1150891"/>
            <a:ext cx="9342972" cy="570704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4"/>
          <p:cNvCxnSpPr/>
          <p:nvPr/>
        </p:nvCxnSpPr>
        <p:spPr>
          <a:xfrm flipV="1">
            <a:off x="0" y="1031082"/>
            <a:ext cx="12192000" cy="7245"/>
          </a:xfrm>
          <a:prstGeom prst="line">
            <a:avLst/>
          </a:prstGeom>
          <a:ln w="41275">
            <a:solidFill>
              <a:srgbClr val="C4A05F"/>
            </a:solidFill>
          </a:ln>
          <a:effectLst>
            <a:outerShdw blurRad="50800" dist="38100" dir="5400000" algn="t" rotWithShape="0">
              <a:srgbClr val="C4A05F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卡通人物&#10;&#10;中度可信度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000" y="288000"/>
            <a:ext cx="893885" cy="100799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07375" y="1506918"/>
            <a:ext cx="260985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  <a:endParaRPr lang="zh-CN" altLang="en-US" sz="4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18917" y="1506918"/>
            <a:ext cx="245237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  <a:endParaRPr lang="zh-CN" altLang="en-US" sz="4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61665" y="1506918"/>
            <a:ext cx="289242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lang="zh-CN" altLang="en-US" sz="4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4877" y="2563297"/>
            <a:ext cx="3626182" cy="330475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sz="3600">
                <a:solidFill>
                  <a:srgbClr val="5482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HTML5</a:t>
            </a:r>
            <a:endParaRPr lang="en-US" altLang="zh-CN" sz="3600">
              <a:solidFill>
                <a:srgbClr val="54823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3600">
                <a:solidFill>
                  <a:srgbClr val="5482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endParaRPr lang="en-US" altLang="zh-CN" sz="3600">
              <a:solidFill>
                <a:srgbClr val="54823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3600">
                <a:solidFill>
                  <a:srgbClr val="5482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endParaRPr lang="en-US" altLang="zh-CN" sz="3600">
              <a:solidFill>
                <a:srgbClr val="54823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3600">
                <a:solidFill>
                  <a:srgbClr val="2E75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Vue 3</a:t>
            </a:r>
            <a:endParaRPr lang="en-US" altLang="zh-CN" sz="3600">
              <a:solidFill>
                <a:srgbClr val="2E75B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3600">
                <a:solidFill>
                  <a:srgbClr val="2E75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ElementUI</a:t>
            </a:r>
            <a:endParaRPr lang="zh-CN" altLang="en-US" sz="3600">
              <a:solidFill>
                <a:srgbClr val="2E75B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132036" y="2211635"/>
            <a:ext cx="3626182" cy="40079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pPr algn="ctr"/>
            <a:r>
              <a:rPr lang="en-US" altLang="zh-CN" sz="3600">
                <a:solidFill>
                  <a:srgbClr val="5482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endParaRPr lang="en-US" altLang="zh-CN" sz="3600">
              <a:solidFill>
                <a:srgbClr val="54823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3600">
                <a:solidFill>
                  <a:srgbClr val="5482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en-US" altLang="zh-CN" sz="3600">
              <a:solidFill>
                <a:srgbClr val="54823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3600">
                <a:solidFill>
                  <a:srgbClr val="2E75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Spring Cloud</a:t>
            </a:r>
            <a:endParaRPr lang="en-US" altLang="zh-CN" sz="3600">
              <a:solidFill>
                <a:srgbClr val="2E75B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3600">
                <a:solidFill>
                  <a:srgbClr val="2E75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Flask</a:t>
            </a:r>
            <a:endParaRPr lang="en-US" altLang="zh-CN" sz="3600">
              <a:solidFill>
                <a:srgbClr val="2E75B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3600">
                <a:solidFill>
                  <a:srgbClr val="2E75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endParaRPr lang="en-US" altLang="zh-CN" sz="3600">
              <a:solidFill>
                <a:srgbClr val="2E75B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3600">
                <a:solidFill>
                  <a:srgbClr val="2E75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Redis</a:t>
            </a:r>
            <a:endParaRPr lang="en-US" altLang="zh-CN" sz="3600">
              <a:solidFill>
                <a:srgbClr val="2E75B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3600">
                <a:solidFill>
                  <a:srgbClr val="2E75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RabbitMQ</a:t>
            </a:r>
            <a:endParaRPr lang="zh-CN" altLang="en-US" sz="3600">
              <a:solidFill>
                <a:srgbClr val="2E75B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694857" y="2563239"/>
            <a:ext cx="3626182" cy="330475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sz="3600">
                <a:solidFill>
                  <a:srgbClr val="5482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en-US" altLang="zh-CN" sz="3600">
              <a:solidFill>
                <a:srgbClr val="54823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3600">
                <a:solidFill>
                  <a:srgbClr val="5482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endParaRPr lang="en-US" altLang="zh-CN" sz="3600">
              <a:solidFill>
                <a:srgbClr val="54823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3600">
                <a:solidFill>
                  <a:srgbClr val="5482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Sklearn</a:t>
            </a:r>
            <a:endParaRPr lang="en-US" altLang="zh-CN" sz="3600">
              <a:solidFill>
                <a:srgbClr val="54823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3600">
                <a:solidFill>
                  <a:srgbClr val="2E75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  <a:endParaRPr lang="en-US" altLang="zh-CN" sz="3600">
              <a:solidFill>
                <a:srgbClr val="2E75B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3600">
                <a:solidFill>
                  <a:srgbClr val="2E75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 Forest</a:t>
            </a:r>
            <a:endParaRPr lang="en-US" altLang="zh-CN" sz="3600">
              <a:solidFill>
                <a:srgbClr val="2E75B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3600">
                <a:solidFill>
                  <a:srgbClr val="2E75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endParaRPr lang="zh-CN" altLang="en-US" sz="3600">
              <a:solidFill>
                <a:srgbClr val="2E75B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58278" y="201175"/>
            <a:ext cx="342392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80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endParaRPr lang="zh-CN" altLang="en-US" sz="4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4"/>
          <p:cNvCxnSpPr/>
          <p:nvPr/>
        </p:nvCxnSpPr>
        <p:spPr>
          <a:xfrm flipV="1">
            <a:off x="0" y="1031082"/>
            <a:ext cx="12192000" cy="7245"/>
          </a:xfrm>
          <a:prstGeom prst="line">
            <a:avLst/>
          </a:prstGeom>
          <a:ln w="41275">
            <a:solidFill>
              <a:srgbClr val="C4A05F"/>
            </a:solidFill>
          </a:ln>
          <a:effectLst>
            <a:outerShdw blurRad="50800" dist="38100" dir="5400000" algn="t" rotWithShape="0">
              <a:srgbClr val="C4A05F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卡通人物&#10;&#10;中度可信度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000" y="288000"/>
            <a:ext cx="893885" cy="100799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19191" y="1888602"/>
            <a:ext cx="6585326" cy="23069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en-US" altLang="zh-CN" sz="3600" b="1" dirty="0">
                <a:solidFill>
                  <a:srgbClr val="5482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Flexible and Versatile</a:t>
            </a:r>
            <a:endParaRPr lang="en-US" altLang="zh-CN" sz="3600" dirty="0">
              <a:solidFill>
                <a:srgbClr val="54823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CN" sz="3600" b="1" dirty="0">
                <a:solidFill>
                  <a:srgbClr val="5482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Reactive Data Binding</a:t>
            </a:r>
            <a:endParaRPr lang="en-US" altLang="zh-CN" sz="3600" b="1" dirty="0">
              <a:solidFill>
                <a:srgbClr val="54823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CN" sz="3600" b="1" dirty="0">
                <a:solidFill>
                  <a:srgbClr val="5482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Component-Based Architecture</a:t>
            </a:r>
            <a:endParaRPr lang="zh-CN" altLang="en-US" sz="3600" dirty="0">
              <a:solidFill>
                <a:srgbClr val="54823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58278" y="201175"/>
            <a:ext cx="238442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800"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  <a:endParaRPr lang="zh-CN" altLang="en-US" sz="4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3449" y="4567231"/>
            <a:ext cx="4191000" cy="12001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151" y="1740353"/>
            <a:ext cx="2790825" cy="22288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5163" y="4550985"/>
            <a:ext cx="6585326" cy="23069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/>
            <a:r>
              <a:rPr lang="en-US" altLang="zh-CN" sz="3600" b="1" dirty="0">
                <a:solidFill>
                  <a:srgbClr val="2E75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Consistency	Feedback</a:t>
            </a:r>
            <a:endParaRPr lang="en-US" altLang="zh-CN" sz="3600" b="1" dirty="0">
              <a:solidFill>
                <a:srgbClr val="2E75B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CN" sz="3600" b="1" dirty="0">
                <a:solidFill>
                  <a:srgbClr val="2E75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Efficiency	Controllability</a:t>
            </a:r>
            <a:endParaRPr lang="en-US" altLang="en-US" sz="1350" b="0" u="none" dirty="0">
              <a:solidFill>
                <a:srgbClr val="2E75B6"/>
              </a:solidFill>
              <a:latin typeface="Helvetica Neue" panose="0200050300000002000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4"/>
          <p:cNvCxnSpPr/>
          <p:nvPr/>
        </p:nvCxnSpPr>
        <p:spPr>
          <a:xfrm flipV="1">
            <a:off x="0" y="1031082"/>
            <a:ext cx="12192000" cy="7245"/>
          </a:xfrm>
          <a:prstGeom prst="line">
            <a:avLst/>
          </a:prstGeom>
          <a:ln w="41275">
            <a:solidFill>
              <a:srgbClr val="C4A05F"/>
            </a:solidFill>
          </a:ln>
          <a:effectLst>
            <a:outerShdw blurRad="50800" dist="38100" dir="5400000" algn="t" rotWithShape="0">
              <a:srgbClr val="C4A05F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卡通人物&#10;&#10;中度可信度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000" y="288000"/>
            <a:ext cx="893885" cy="100799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225290" y="1920352"/>
            <a:ext cx="7759988" cy="23069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3600" b="1" dirty="0">
                <a:solidFill>
                  <a:srgbClr val="5482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Separation of frontend and backend</a:t>
            </a:r>
            <a:endParaRPr lang="en-US" altLang="zh-CN" sz="3600" b="1" dirty="0">
              <a:solidFill>
                <a:srgbClr val="54823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zh-CN" altLang="en-US" sz="3600" b="1" dirty="0">
                <a:solidFill>
                  <a:srgbClr val="5482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3600" b="1" dirty="0">
                <a:solidFill>
                  <a:srgbClr val="5482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 request through Axios</a:t>
            </a:r>
            <a:endParaRPr lang="en-US" altLang="zh-CN" sz="3600" b="1" dirty="0">
              <a:solidFill>
                <a:srgbClr val="54823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zh-CN" altLang="en-US" sz="3600" b="1" dirty="0">
                <a:solidFill>
                  <a:srgbClr val="5482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3600" b="1" dirty="0">
                <a:solidFill>
                  <a:srgbClr val="5482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Solve cross</a:t>
            </a:r>
            <a:r>
              <a:rPr lang="zh-CN" altLang="en-US" sz="3600" b="1" dirty="0">
                <a:solidFill>
                  <a:srgbClr val="5482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3600" b="1" dirty="0">
                <a:solidFill>
                  <a:srgbClr val="5482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domain question</a:t>
            </a:r>
            <a:endParaRPr lang="zh-CN" altLang="en-US" sz="3600" dirty="0">
              <a:solidFill>
                <a:srgbClr val="54823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58278" y="201175"/>
            <a:ext cx="238442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800"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  <a:endParaRPr lang="zh-CN" altLang="en-US" sz="4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25290" y="4551045"/>
            <a:ext cx="6585326" cy="23069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/>
            <a:r>
              <a:rPr lang="zh-CN" altLang="en-US" sz="3600" b="1" u="none" dirty="0">
                <a:solidFill>
                  <a:srgbClr val="2E75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3600" b="1" u="none" dirty="0">
                <a:solidFill>
                  <a:srgbClr val="2E75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Decoupling</a:t>
            </a:r>
            <a:endParaRPr lang="en-US" altLang="zh-CN" sz="3600" b="1" u="none" dirty="0">
              <a:solidFill>
                <a:srgbClr val="2E75B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zh-CN" altLang="en-US" sz="3600" b="1" dirty="0">
                <a:solidFill>
                  <a:srgbClr val="2E75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3600" b="1" dirty="0">
                <a:solidFill>
                  <a:srgbClr val="2E75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 concurrently</a:t>
            </a:r>
            <a:endParaRPr lang="en-US" altLang="en-US" sz="1350" b="0" u="none" dirty="0">
              <a:solidFill>
                <a:srgbClr val="2E75B6"/>
              </a:solidFill>
              <a:latin typeface="Helvetica Neue" panose="02000503000000020004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 descr="upload_post_object_v2_6622124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665" y="1660354"/>
            <a:ext cx="3349625" cy="449390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4"/>
          <p:cNvCxnSpPr/>
          <p:nvPr/>
        </p:nvCxnSpPr>
        <p:spPr>
          <a:xfrm flipV="1">
            <a:off x="0" y="1031120"/>
            <a:ext cx="12192000" cy="7245"/>
          </a:xfrm>
          <a:prstGeom prst="line">
            <a:avLst/>
          </a:prstGeom>
          <a:ln w="41275">
            <a:solidFill>
              <a:srgbClr val="C4A05F"/>
            </a:solidFill>
          </a:ln>
          <a:effectLst>
            <a:outerShdw blurRad="50800" dist="38100" dir="5400000" algn="t" rotWithShape="0">
              <a:srgbClr val="C4A05F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 descr="upload_post_object_v2_6351382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4193" y="201154"/>
            <a:ext cx="5717867" cy="4472573"/>
          </a:xfrm>
          <a:prstGeom prst="rect">
            <a:avLst/>
          </a:prstGeom>
        </p:spPr>
      </p:pic>
      <p:pic>
        <p:nvPicPr>
          <p:cNvPr id="8" name="图片 7" descr="upload_post_object_v2_7134122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092" y="444307"/>
            <a:ext cx="6487359" cy="5074477"/>
          </a:xfrm>
          <a:prstGeom prst="rect">
            <a:avLst/>
          </a:prstGeom>
        </p:spPr>
      </p:pic>
      <p:pic>
        <p:nvPicPr>
          <p:cNvPr id="6" name="图片 5" descr="upload_post_object_v2_5564450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361" y="700872"/>
            <a:ext cx="7162537" cy="5602608"/>
          </a:xfrm>
          <a:prstGeom prst="rect">
            <a:avLst/>
          </a:prstGeom>
        </p:spPr>
      </p:pic>
      <p:pic>
        <p:nvPicPr>
          <p:cNvPr id="3" name="图片 2" descr="卡通人物&#10;&#10;中度可信度描述已自动生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00" y="288000"/>
            <a:ext cx="893885" cy="100799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358278" y="201175"/>
            <a:ext cx="231521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800">
                <a:latin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  <a:endParaRPr lang="zh-CN" altLang="en-US" sz="4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 descr="upload_post_object_v2_8293223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5784" y="1043241"/>
            <a:ext cx="7449252" cy="582688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240596" y="1889328"/>
            <a:ext cx="214630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Servers</a:t>
            </a:r>
            <a:endParaRPr lang="zh-CN" altLang="en-US" sz="4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00705" y="2817683"/>
            <a:ext cx="3626182" cy="185608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pPr algn="ctr"/>
            <a:r>
              <a:rPr lang="en-US" altLang="zh-CN" sz="3600">
                <a:solidFill>
                  <a:srgbClr val="5482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Linux CentOS 7.9</a:t>
            </a:r>
            <a:endParaRPr lang="en-US" altLang="zh-CN" sz="3600">
              <a:solidFill>
                <a:srgbClr val="54823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3600">
                <a:solidFill>
                  <a:srgbClr val="5482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Rent on Aliyun</a:t>
            </a:r>
            <a:endParaRPr lang="en-US" altLang="zh-CN" sz="3600">
              <a:solidFill>
                <a:srgbClr val="54823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3600">
                <a:solidFill>
                  <a:srgbClr val="2F55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EC2 Servers</a:t>
            </a:r>
            <a:endParaRPr lang="zh-CN" altLang="en-US" sz="3600">
              <a:solidFill>
                <a:srgbClr val="2F55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4"/>
          <p:cNvCxnSpPr/>
          <p:nvPr/>
        </p:nvCxnSpPr>
        <p:spPr>
          <a:xfrm flipV="1">
            <a:off x="0" y="1031120"/>
            <a:ext cx="12192000" cy="7245"/>
          </a:xfrm>
          <a:prstGeom prst="line">
            <a:avLst/>
          </a:prstGeom>
          <a:ln w="41275">
            <a:solidFill>
              <a:srgbClr val="C4A05F"/>
            </a:solidFill>
          </a:ln>
          <a:effectLst>
            <a:outerShdw blurRad="50800" dist="38100" dir="5400000" algn="t" rotWithShape="0">
              <a:srgbClr val="C4A05F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卡通人物&#10;&#10;中度可信度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000" y="288000"/>
            <a:ext cx="893885" cy="100799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358278" y="201175"/>
            <a:ext cx="231521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800">
                <a:latin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  <a:endParaRPr lang="zh-CN" altLang="en-US" sz="4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0698" y="1873453"/>
            <a:ext cx="395986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Redis Clusters</a:t>
            </a:r>
            <a:endParaRPr lang="zh-CN" altLang="en-US" sz="4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30974" y="2817683"/>
            <a:ext cx="4499307" cy="185608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pPr algn="ctr"/>
            <a:r>
              <a:rPr lang="en-US" altLang="zh-CN" sz="3600">
                <a:solidFill>
                  <a:srgbClr val="5482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Masters</a:t>
            </a:r>
            <a:endParaRPr lang="en-US" altLang="zh-CN" sz="3600">
              <a:solidFill>
                <a:srgbClr val="54823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3600">
                <a:solidFill>
                  <a:srgbClr val="2E75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Segmentation of Slots</a:t>
            </a:r>
            <a:endParaRPr lang="zh-CN" altLang="en-US" sz="3600">
              <a:solidFill>
                <a:srgbClr val="2E75B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 descr="upload_post_object_v2_9475439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373" y="287972"/>
            <a:ext cx="8099454" cy="67287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4"/>
          <p:cNvCxnSpPr/>
          <p:nvPr/>
        </p:nvCxnSpPr>
        <p:spPr>
          <a:xfrm flipV="1">
            <a:off x="0" y="1031120"/>
            <a:ext cx="12192000" cy="7245"/>
          </a:xfrm>
          <a:prstGeom prst="line">
            <a:avLst/>
          </a:prstGeom>
          <a:ln w="41275">
            <a:solidFill>
              <a:srgbClr val="C4A05F"/>
            </a:solidFill>
          </a:ln>
          <a:effectLst>
            <a:outerShdw blurRad="50800" dist="38100" dir="5400000" algn="t" rotWithShape="0">
              <a:srgbClr val="C4A05F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卡通人物&#10;&#10;中度可信度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000" y="288000"/>
            <a:ext cx="893885" cy="100799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358278" y="201175"/>
            <a:ext cx="231521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800">
                <a:latin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  <a:endParaRPr lang="zh-CN" altLang="en-US" sz="4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02030" y="1730578"/>
            <a:ext cx="3028315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RabbitMQ</a:t>
            </a:r>
            <a:endParaRPr lang="en-US" altLang="zh-CN" sz="4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Clusters</a:t>
            </a:r>
            <a:endParaRPr lang="zh-CN" altLang="en-US" sz="4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3974" y="3516183"/>
            <a:ext cx="4499307" cy="185608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pPr algn="ctr"/>
            <a:r>
              <a:rPr lang="en-US" altLang="zh-CN" sz="3600">
                <a:solidFill>
                  <a:srgbClr val="5482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Instances</a:t>
            </a:r>
            <a:endParaRPr lang="en-US" altLang="zh-CN" sz="3600">
              <a:solidFill>
                <a:srgbClr val="54823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3600">
                <a:solidFill>
                  <a:srgbClr val="2F55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 the pressure</a:t>
            </a:r>
            <a:endParaRPr lang="zh-CN" altLang="en-US" sz="3600">
              <a:solidFill>
                <a:srgbClr val="2E75B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 descr="upload_post_object_v2_0618552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625" y="287973"/>
            <a:ext cx="8255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4"/>
          <p:cNvCxnSpPr/>
          <p:nvPr/>
        </p:nvCxnSpPr>
        <p:spPr>
          <a:xfrm flipV="1">
            <a:off x="0" y="1031120"/>
            <a:ext cx="12192000" cy="7245"/>
          </a:xfrm>
          <a:prstGeom prst="line">
            <a:avLst/>
          </a:prstGeom>
          <a:ln w="41275">
            <a:solidFill>
              <a:srgbClr val="C4A05F"/>
            </a:solidFill>
          </a:ln>
          <a:effectLst>
            <a:outerShdw blurRad="50800" dist="38100" dir="5400000" algn="t" rotWithShape="0">
              <a:srgbClr val="C4A05F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卡通人物&#10;&#10;中度可信度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000" y="288000"/>
            <a:ext cx="893885" cy="100799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358278" y="201175"/>
            <a:ext cx="241681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80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  <a:endParaRPr lang="zh-CN" altLang="en-US" sz="4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81874" y="2430624"/>
            <a:ext cx="1910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  <a:endParaRPr lang="zh-CN" altLang="en-US" sz="4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 descr="upload_post_object_v2_2006625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572" y="1481997"/>
            <a:ext cx="8577385" cy="480187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879</Words>
  <Application>WPS Office WWO_wpscloud_20230601185453-a6936d3adb</Application>
  <PresentationFormat>宽屏</PresentationFormat>
  <Paragraphs>99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Arial</vt:lpstr>
      <vt:lpstr>宋体</vt:lpstr>
      <vt:lpstr>Wingdings</vt:lpstr>
      <vt:lpstr>Times New Roman</vt:lpstr>
      <vt:lpstr>Helvetica Neue</vt:lpstr>
      <vt:lpstr>Noto Serif Devanagari</vt:lpstr>
      <vt:lpstr>汉仪书宋二KW</vt:lpstr>
      <vt:lpstr>Kingsoft Confetti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dujianzhang</dc:creator>
  <cp:lastModifiedBy>dujianzhang</cp:lastModifiedBy>
  <dcterms:created xsi:type="dcterms:W3CDTF">2023-06-06T13:50:44Z</dcterms:created>
  <dcterms:modified xsi:type="dcterms:W3CDTF">2023-06-06T13:50:44Z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  <property fmtid="{D5CDD505-2E9C-101B-9397-08002B2CF9AE}" pid="3" name="ICV">
    <vt:lpwstr/>
  </property>
</Properties>
</file>